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326" r:id="rId3"/>
    <p:sldId id="327" r:id="rId4"/>
    <p:sldId id="328" r:id="rId5"/>
    <p:sldId id="332" r:id="rId6"/>
    <p:sldId id="325" r:id="rId7"/>
    <p:sldId id="329" r:id="rId8"/>
    <p:sldId id="322" r:id="rId9"/>
    <p:sldId id="323" r:id="rId10"/>
    <p:sldId id="330" r:id="rId11"/>
    <p:sldId id="331" r:id="rId12"/>
    <p:sldId id="30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E47A8A-8252-4682-9B5A-71E313685588}"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endParaRPr lang="es-EC"/>
        </a:p>
      </dgm:t>
    </dgm:pt>
    <dgm:pt modelId="{525873E7-2442-4359-AC04-A2C0F8AD9343}">
      <dgm:prSet phldrT="[Texto]"/>
      <dgm:spPr/>
      <dgm:t>
        <a:bodyPr/>
        <a:lstStyle/>
        <a:p>
          <a:r>
            <a:rPr lang="es-EC" dirty="0" smtClean="0"/>
            <a:t>Primordial</a:t>
          </a:r>
          <a:endParaRPr lang="es-EC" dirty="0"/>
        </a:p>
      </dgm:t>
    </dgm:pt>
    <dgm:pt modelId="{87A1917B-EA2D-4B53-AE00-A08751D57A90}" type="parTrans" cxnId="{81453A40-2771-4855-8B85-B0CB43AD9D8E}">
      <dgm:prSet/>
      <dgm:spPr/>
      <dgm:t>
        <a:bodyPr/>
        <a:lstStyle/>
        <a:p>
          <a:endParaRPr lang="es-EC"/>
        </a:p>
      </dgm:t>
    </dgm:pt>
    <dgm:pt modelId="{09C96EC1-32B7-4124-92D6-0D8E8814E488}" type="sibTrans" cxnId="{81453A40-2771-4855-8B85-B0CB43AD9D8E}">
      <dgm:prSet/>
      <dgm:spPr/>
      <dgm:t>
        <a:bodyPr/>
        <a:lstStyle/>
        <a:p>
          <a:endParaRPr lang="es-EC"/>
        </a:p>
      </dgm:t>
    </dgm:pt>
    <dgm:pt modelId="{DBE4BC1C-541D-42E5-A360-3BD40C753AF6}">
      <dgm:prSet phldrT="[Texto]"/>
      <dgm:spPr/>
      <dgm:t>
        <a:bodyPr/>
        <a:lstStyle/>
        <a:p>
          <a:r>
            <a:rPr lang="es-EC" dirty="0" smtClean="0"/>
            <a:t>Primario</a:t>
          </a:r>
          <a:endParaRPr lang="es-EC" dirty="0"/>
        </a:p>
      </dgm:t>
    </dgm:pt>
    <dgm:pt modelId="{C443F044-A4BD-423C-836B-280B6D3D5129}" type="parTrans" cxnId="{20E7AE41-4AA8-4E3D-82E3-0218C76293C9}">
      <dgm:prSet/>
      <dgm:spPr/>
      <dgm:t>
        <a:bodyPr/>
        <a:lstStyle/>
        <a:p>
          <a:endParaRPr lang="es-EC"/>
        </a:p>
      </dgm:t>
    </dgm:pt>
    <dgm:pt modelId="{80084414-B611-492D-9C94-B16F01494CD3}" type="sibTrans" cxnId="{20E7AE41-4AA8-4E3D-82E3-0218C76293C9}">
      <dgm:prSet/>
      <dgm:spPr/>
      <dgm:t>
        <a:bodyPr/>
        <a:lstStyle/>
        <a:p>
          <a:endParaRPr lang="es-EC"/>
        </a:p>
      </dgm:t>
    </dgm:pt>
    <dgm:pt modelId="{86F37B62-88F1-422E-B383-DFF3536A0A1A}">
      <dgm:prSet phldrT="[Texto]"/>
      <dgm:spPr/>
      <dgm:t>
        <a:bodyPr/>
        <a:lstStyle/>
        <a:p>
          <a:r>
            <a:rPr lang="es-EC" dirty="0" smtClean="0"/>
            <a:t>Secundario</a:t>
          </a:r>
          <a:endParaRPr lang="es-EC" dirty="0"/>
        </a:p>
      </dgm:t>
    </dgm:pt>
    <dgm:pt modelId="{6922AB2F-5DAE-4375-A780-C96D1F8BEAD3}" type="parTrans" cxnId="{133668BD-044D-4990-91D0-D11337B1AE78}">
      <dgm:prSet/>
      <dgm:spPr/>
      <dgm:t>
        <a:bodyPr/>
        <a:lstStyle/>
        <a:p>
          <a:endParaRPr lang="es-EC"/>
        </a:p>
      </dgm:t>
    </dgm:pt>
    <dgm:pt modelId="{EC37FDAA-F06C-471C-A692-351E41B69E80}" type="sibTrans" cxnId="{133668BD-044D-4990-91D0-D11337B1AE78}">
      <dgm:prSet/>
      <dgm:spPr/>
      <dgm:t>
        <a:bodyPr/>
        <a:lstStyle/>
        <a:p>
          <a:endParaRPr lang="es-EC"/>
        </a:p>
      </dgm:t>
    </dgm:pt>
    <dgm:pt modelId="{29B53DB7-F8AE-43C6-A515-A7716594CF5D}">
      <dgm:prSet phldrT="[Texto]"/>
      <dgm:spPr/>
      <dgm:t>
        <a:bodyPr/>
        <a:lstStyle/>
        <a:p>
          <a:r>
            <a:rPr lang="es-EC" dirty="0" smtClean="0"/>
            <a:t>Terciario</a:t>
          </a:r>
          <a:endParaRPr lang="es-EC" dirty="0"/>
        </a:p>
      </dgm:t>
    </dgm:pt>
    <dgm:pt modelId="{19C8AE04-A3F5-4956-86E4-3FF6443B6DF9}" type="parTrans" cxnId="{8A56624B-2C80-473A-B969-0043D2AFE16A}">
      <dgm:prSet/>
      <dgm:spPr/>
      <dgm:t>
        <a:bodyPr/>
        <a:lstStyle/>
        <a:p>
          <a:endParaRPr lang="es-EC"/>
        </a:p>
      </dgm:t>
    </dgm:pt>
    <dgm:pt modelId="{76532F5F-5975-428F-8CF7-D347490D8B7D}" type="sibTrans" cxnId="{8A56624B-2C80-473A-B969-0043D2AFE16A}">
      <dgm:prSet/>
      <dgm:spPr/>
      <dgm:t>
        <a:bodyPr/>
        <a:lstStyle/>
        <a:p>
          <a:endParaRPr lang="es-EC"/>
        </a:p>
      </dgm:t>
    </dgm:pt>
    <dgm:pt modelId="{CB76F30F-DDA1-411E-ABA8-AE3C6E36CD30}">
      <dgm:prSet phldrT="[Texto]"/>
      <dgm:spPr/>
      <dgm:t>
        <a:bodyPr/>
        <a:lstStyle/>
        <a:p>
          <a:r>
            <a:rPr lang="es-EC" dirty="0" smtClean="0"/>
            <a:t>Cuaternario</a:t>
          </a:r>
          <a:endParaRPr lang="es-EC" dirty="0"/>
        </a:p>
      </dgm:t>
    </dgm:pt>
    <dgm:pt modelId="{9861C334-7AC0-4BD8-905A-B2E95D7EF2B2}" type="parTrans" cxnId="{5AE25769-7520-41E7-977D-D3A6522A12F0}">
      <dgm:prSet/>
      <dgm:spPr/>
      <dgm:t>
        <a:bodyPr/>
        <a:lstStyle/>
        <a:p>
          <a:endParaRPr lang="es-EC"/>
        </a:p>
      </dgm:t>
    </dgm:pt>
    <dgm:pt modelId="{B2EB8422-5852-4FC0-8F9A-81E110F3F872}" type="sibTrans" cxnId="{5AE25769-7520-41E7-977D-D3A6522A12F0}">
      <dgm:prSet/>
      <dgm:spPr/>
      <dgm:t>
        <a:bodyPr/>
        <a:lstStyle/>
        <a:p>
          <a:endParaRPr lang="es-EC"/>
        </a:p>
      </dgm:t>
    </dgm:pt>
    <dgm:pt modelId="{08D4C876-95FC-45DB-960E-DCB6034EA504}" type="pres">
      <dgm:prSet presAssocID="{94E47A8A-8252-4682-9B5A-71E313685588}" presName="composite" presStyleCnt="0">
        <dgm:presLayoutVars>
          <dgm:chMax val="5"/>
          <dgm:dir/>
          <dgm:resizeHandles val="exact"/>
        </dgm:presLayoutVars>
      </dgm:prSet>
      <dgm:spPr/>
      <dgm:t>
        <a:bodyPr/>
        <a:lstStyle/>
        <a:p>
          <a:endParaRPr lang="es-EC"/>
        </a:p>
      </dgm:t>
    </dgm:pt>
    <dgm:pt modelId="{0726E075-40F8-4558-9766-A4B3DF8961F4}" type="pres">
      <dgm:prSet presAssocID="{525873E7-2442-4359-AC04-A2C0F8AD9343}" presName="circle1" presStyleLbl="lnNode1" presStyleIdx="0" presStyleCnt="5"/>
      <dgm:spPr/>
    </dgm:pt>
    <dgm:pt modelId="{55600693-8D55-4A4E-9C67-0B0F00CC1DC4}" type="pres">
      <dgm:prSet presAssocID="{525873E7-2442-4359-AC04-A2C0F8AD9343}" presName="text1" presStyleLbl="revTx" presStyleIdx="0" presStyleCnt="5">
        <dgm:presLayoutVars>
          <dgm:bulletEnabled val="1"/>
        </dgm:presLayoutVars>
      </dgm:prSet>
      <dgm:spPr/>
      <dgm:t>
        <a:bodyPr/>
        <a:lstStyle/>
        <a:p>
          <a:endParaRPr lang="es-EC"/>
        </a:p>
      </dgm:t>
    </dgm:pt>
    <dgm:pt modelId="{5637C0CC-8D18-49EC-A228-8C8F13F7662A}" type="pres">
      <dgm:prSet presAssocID="{525873E7-2442-4359-AC04-A2C0F8AD9343}" presName="line1" presStyleLbl="callout" presStyleIdx="0" presStyleCnt="10"/>
      <dgm:spPr/>
    </dgm:pt>
    <dgm:pt modelId="{FFBCE320-BFFD-4387-B854-47E30A944441}" type="pres">
      <dgm:prSet presAssocID="{525873E7-2442-4359-AC04-A2C0F8AD9343}" presName="d1" presStyleLbl="callout" presStyleIdx="1" presStyleCnt="10"/>
      <dgm:spPr/>
    </dgm:pt>
    <dgm:pt modelId="{33199743-47BB-4C50-AE2A-D95EC0EB02BB}" type="pres">
      <dgm:prSet presAssocID="{DBE4BC1C-541D-42E5-A360-3BD40C753AF6}" presName="circle2" presStyleLbl="lnNode1" presStyleIdx="1" presStyleCnt="5"/>
      <dgm:spPr/>
    </dgm:pt>
    <dgm:pt modelId="{D16BF0C8-9269-43C7-AEF2-22B590DA8D92}" type="pres">
      <dgm:prSet presAssocID="{DBE4BC1C-541D-42E5-A360-3BD40C753AF6}" presName="text2" presStyleLbl="revTx" presStyleIdx="1" presStyleCnt="5">
        <dgm:presLayoutVars>
          <dgm:bulletEnabled val="1"/>
        </dgm:presLayoutVars>
      </dgm:prSet>
      <dgm:spPr/>
      <dgm:t>
        <a:bodyPr/>
        <a:lstStyle/>
        <a:p>
          <a:endParaRPr lang="es-EC"/>
        </a:p>
      </dgm:t>
    </dgm:pt>
    <dgm:pt modelId="{89263098-B7B5-49B2-A03C-7BA0134411BF}" type="pres">
      <dgm:prSet presAssocID="{DBE4BC1C-541D-42E5-A360-3BD40C753AF6}" presName="line2" presStyleLbl="callout" presStyleIdx="2" presStyleCnt="10"/>
      <dgm:spPr/>
    </dgm:pt>
    <dgm:pt modelId="{52E29B24-62E7-479C-9803-33BCD95999DE}" type="pres">
      <dgm:prSet presAssocID="{DBE4BC1C-541D-42E5-A360-3BD40C753AF6}" presName="d2" presStyleLbl="callout" presStyleIdx="3" presStyleCnt="10"/>
      <dgm:spPr/>
    </dgm:pt>
    <dgm:pt modelId="{79B508E3-1052-42B4-B0EF-619DEF952C70}" type="pres">
      <dgm:prSet presAssocID="{86F37B62-88F1-422E-B383-DFF3536A0A1A}" presName="circle3" presStyleLbl="lnNode1" presStyleIdx="2" presStyleCnt="5"/>
      <dgm:spPr/>
    </dgm:pt>
    <dgm:pt modelId="{5BBBB458-E632-4EF8-9EA2-3894F3388B6C}" type="pres">
      <dgm:prSet presAssocID="{86F37B62-88F1-422E-B383-DFF3536A0A1A}" presName="text3" presStyleLbl="revTx" presStyleIdx="2" presStyleCnt="5">
        <dgm:presLayoutVars>
          <dgm:bulletEnabled val="1"/>
        </dgm:presLayoutVars>
      </dgm:prSet>
      <dgm:spPr/>
      <dgm:t>
        <a:bodyPr/>
        <a:lstStyle/>
        <a:p>
          <a:endParaRPr lang="es-EC"/>
        </a:p>
      </dgm:t>
    </dgm:pt>
    <dgm:pt modelId="{9A22DF94-5D6C-4BF0-839A-4222D1496052}" type="pres">
      <dgm:prSet presAssocID="{86F37B62-88F1-422E-B383-DFF3536A0A1A}" presName="line3" presStyleLbl="callout" presStyleIdx="4" presStyleCnt="10"/>
      <dgm:spPr/>
    </dgm:pt>
    <dgm:pt modelId="{1755752E-C6F2-4F15-B152-3BC0D02266D2}" type="pres">
      <dgm:prSet presAssocID="{86F37B62-88F1-422E-B383-DFF3536A0A1A}" presName="d3" presStyleLbl="callout" presStyleIdx="5" presStyleCnt="10"/>
      <dgm:spPr/>
    </dgm:pt>
    <dgm:pt modelId="{E2464D0F-DA80-4FF4-9522-F421E9018C70}" type="pres">
      <dgm:prSet presAssocID="{29B53DB7-F8AE-43C6-A515-A7716594CF5D}" presName="circle4" presStyleLbl="lnNode1" presStyleIdx="3" presStyleCnt="5"/>
      <dgm:spPr/>
    </dgm:pt>
    <dgm:pt modelId="{F9A989E9-479C-4963-A920-F93033619672}" type="pres">
      <dgm:prSet presAssocID="{29B53DB7-F8AE-43C6-A515-A7716594CF5D}" presName="text4" presStyleLbl="revTx" presStyleIdx="3" presStyleCnt="5">
        <dgm:presLayoutVars>
          <dgm:bulletEnabled val="1"/>
        </dgm:presLayoutVars>
      </dgm:prSet>
      <dgm:spPr/>
      <dgm:t>
        <a:bodyPr/>
        <a:lstStyle/>
        <a:p>
          <a:endParaRPr lang="es-EC"/>
        </a:p>
      </dgm:t>
    </dgm:pt>
    <dgm:pt modelId="{7B9F0C1E-DCC1-4385-B818-DC66FEEDF966}" type="pres">
      <dgm:prSet presAssocID="{29B53DB7-F8AE-43C6-A515-A7716594CF5D}" presName="line4" presStyleLbl="callout" presStyleIdx="6" presStyleCnt="10"/>
      <dgm:spPr/>
    </dgm:pt>
    <dgm:pt modelId="{73A6D7E1-1EE4-4D3B-96C2-EB6EB71F499E}" type="pres">
      <dgm:prSet presAssocID="{29B53DB7-F8AE-43C6-A515-A7716594CF5D}" presName="d4" presStyleLbl="callout" presStyleIdx="7" presStyleCnt="10"/>
      <dgm:spPr/>
    </dgm:pt>
    <dgm:pt modelId="{3DC86B77-10D0-4611-A04B-8E150D03843D}" type="pres">
      <dgm:prSet presAssocID="{CB76F30F-DDA1-411E-ABA8-AE3C6E36CD30}" presName="circle5" presStyleLbl="lnNode1" presStyleIdx="4" presStyleCnt="5"/>
      <dgm:spPr/>
    </dgm:pt>
    <dgm:pt modelId="{97ED35C8-93C3-4B06-B295-7062939D26B4}" type="pres">
      <dgm:prSet presAssocID="{CB76F30F-DDA1-411E-ABA8-AE3C6E36CD30}" presName="text5" presStyleLbl="revTx" presStyleIdx="4" presStyleCnt="5">
        <dgm:presLayoutVars>
          <dgm:bulletEnabled val="1"/>
        </dgm:presLayoutVars>
      </dgm:prSet>
      <dgm:spPr/>
      <dgm:t>
        <a:bodyPr/>
        <a:lstStyle/>
        <a:p>
          <a:endParaRPr lang="es-EC"/>
        </a:p>
      </dgm:t>
    </dgm:pt>
    <dgm:pt modelId="{6A1448FC-1FE2-4F84-B105-94368F9A24E9}" type="pres">
      <dgm:prSet presAssocID="{CB76F30F-DDA1-411E-ABA8-AE3C6E36CD30}" presName="line5" presStyleLbl="callout" presStyleIdx="8" presStyleCnt="10"/>
      <dgm:spPr/>
    </dgm:pt>
    <dgm:pt modelId="{3458732B-3AB0-432A-BDA2-A9EDEB831FB0}" type="pres">
      <dgm:prSet presAssocID="{CB76F30F-DDA1-411E-ABA8-AE3C6E36CD30}" presName="d5" presStyleLbl="callout" presStyleIdx="9" presStyleCnt="10"/>
      <dgm:spPr/>
    </dgm:pt>
  </dgm:ptLst>
  <dgm:cxnLst>
    <dgm:cxn modelId="{133668BD-044D-4990-91D0-D11337B1AE78}" srcId="{94E47A8A-8252-4682-9B5A-71E313685588}" destId="{86F37B62-88F1-422E-B383-DFF3536A0A1A}" srcOrd="2" destOrd="0" parTransId="{6922AB2F-5DAE-4375-A780-C96D1F8BEAD3}" sibTransId="{EC37FDAA-F06C-471C-A692-351E41B69E80}"/>
    <dgm:cxn modelId="{ADDEAECC-47F8-49F9-BC67-9DF2A60C1341}" type="presOf" srcId="{525873E7-2442-4359-AC04-A2C0F8AD9343}" destId="{55600693-8D55-4A4E-9C67-0B0F00CC1DC4}" srcOrd="0" destOrd="0" presId="urn:microsoft.com/office/officeart/2005/8/layout/target1"/>
    <dgm:cxn modelId="{81453A40-2771-4855-8B85-B0CB43AD9D8E}" srcId="{94E47A8A-8252-4682-9B5A-71E313685588}" destId="{525873E7-2442-4359-AC04-A2C0F8AD9343}" srcOrd="0" destOrd="0" parTransId="{87A1917B-EA2D-4B53-AE00-A08751D57A90}" sibTransId="{09C96EC1-32B7-4124-92D6-0D8E8814E488}"/>
    <dgm:cxn modelId="{8A56624B-2C80-473A-B969-0043D2AFE16A}" srcId="{94E47A8A-8252-4682-9B5A-71E313685588}" destId="{29B53DB7-F8AE-43C6-A515-A7716594CF5D}" srcOrd="3" destOrd="0" parTransId="{19C8AE04-A3F5-4956-86E4-3FF6443B6DF9}" sibTransId="{76532F5F-5975-428F-8CF7-D347490D8B7D}"/>
    <dgm:cxn modelId="{D16BDDCD-227E-4735-A64C-5E6C72973C8A}" type="presOf" srcId="{86F37B62-88F1-422E-B383-DFF3536A0A1A}" destId="{5BBBB458-E632-4EF8-9EA2-3894F3388B6C}" srcOrd="0" destOrd="0" presId="urn:microsoft.com/office/officeart/2005/8/layout/target1"/>
    <dgm:cxn modelId="{5AE25769-7520-41E7-977D-D3A6522A12F0}" srcId="{94E47A8A-8252-4682-9B5A-71E313685588}" destId="{CB76F30F-DDA1-411E-ABA8-AE3C6E36CD30}" srcOrd="4" destOrd="0" parTransId="{9861C334-7AC0-4BD8-905A-B2E95D7EF2B2}" sibTransId="{B2EB8422-5852-4FC0-8F9A-81E110F3F872}"/>
    <dgm:cxn modelId="{55BBB396-A2E1-4E2B-81D6-FDC827E060D9}" type="presOf" srcId="{29B53DB7-F8AE-43C6-A515-A7716594CF5D}" destId="{F9A989E9-479C-4963-A920-F93033619672}" srcOrd="0" destOrd="0" presId="urn:microsoft.com/office/officeart/2005/8/layout/target1"/>
    <dgm:cxn modelId="{020A7824-73E5-4E86-ACD2-B1F25737842E}" type="presOf" srcId="{CB76F30F-DDA1-411E-ABA8-AE3C6E36CD30}" destId="{97ED35C8-93C3-4B06-B295-7062939D26B4}" srcOrd="0" destOrd="0" presId="urn:microsoft.com/office/officeart/2005/8/layout/target1"/>
    <dgm:cxn modelId="{20E7AE41-4AA8-4E3D-82E3-0218C76293C9}" srcId="{94E47A8A-8252-4682-9B5A-71E313685588}" destId="{DBE4BC1C-541D-42E5-A360-3BD40C753AF6}" srcOrd="1" destOrd="0" parTransId="{C443F044-A4BD-423C-836B-280B6D3D5129}" sibTransId="{80084414-B611-492D-9C94-B16F01494CD3}"/>
    <dgm:cxn modelId="{EE5B9E5B-36EF-451F-BE68-332CBC49D9D7}" type="presOf" srcId="{DBE4BC1C-541D-42E5-A360-3BD40C753AF6}" destId="{D16BF0C8-9269-43C7-AEF2-22B590DA8D92}" srcOrd="0" destOrd="0" presId="urn:microsoft.com/office/officeart/2005/8/layout/target1"/>
    <dgm:cxn modelId="{BD94915B-F52C-466C-A431-8A116244AE4D}" type="presOf" srcId="{94E47A8A-8252-4682-9B5A-71E313685588}" destId="{08D4C876-95FC-45DB-960E-DCB6034EA504}" srcOrd="0" destOrd="0" presId="urn:microsoft.com/office/officeart/2005/8/layout/target1"/>
    <dgm:cxn modelId="{059213CE-3018-421F-8E79-D43217FE5E86}" type="presParOf" srcId="{08D4C876-95FC-45DB-960E-DCB6034EA504}" destId="{0726E075-40F8-4558-9766-A4B3DF8961F4}" srcOrd="0" destOrd="0" presId="urn:microsoft.com/office/officeart/2005/8/layout/target1"/>
    <dgm:cxn modelId="{32E59604-D944-4EBA-A7EE-8CD98D1732ED}" type="presParOf" srcId="{08D4C876-95FC-45DB-960E-DCB6034EA504}" destId="{55600693-8D55-4A4E-9C67-0B0F00CC1DC4}" srcOrd="1" destOrd="0" presId="urn:microsoft.com/office/officeart/2005/8/layout/target1"/>
    <dgm:cxn modelId="{AF048558-8D78-4570-BD39-9599AFD4E14B}" type="presParOf" srcId="{08D4C876-95FC-45DB-960E-DCB6034EA504}" destId="{5637C0CC-8D18-49EC-A228-8C8F13F7662A}" srcOrd="2" destOrd="0" presId="urn:microsoft.com/office/officeart/2005/8/layout/target1"/>
    <dgm:cxn modelId="{8869974C-666D-4125-90B5-B61AE5619BA8}" type="presParOf" srcId="{08D4C876-95FC-45DB-960E-DCB6034EA504}" destId="{FFBCE320-BFFD-4387-B854-47E30A944441}" srcOrd="3" destOrd="0" presId="urn:microsoft.com/office/officeart/2005/8/layout/target1"/>
    <dgm:cxn modelId="{38AD9FA7-7B5A-4D40-93D4-BF18D20AECDB}" type="presParOf" srcId="{08D4C876-95FC-45DB-960E-DCB6034EA504}" destId="{33199743-47BB-4C50-AE2A-D95EC0EB02BB}" srcOrd="4" destOrd="0" presId="urn:microsoft.com/office/officeart/2005/8/layout/target1"/>
    <dgm:cxn modelId="{727A7EAB-6624-4217-88A3-17AB22082A5E}" type="presParOf" srcId="{08D4C876-95FC-45DB-960E-DCB6034EA504}" destId="{D16BF0C8-9269-43C7-AEF2-22B590DA8D92}" srcOrd="5" destOrd="0" presId="urn:microsoft.com/office/officeart/2005/8/layout/target1"/>
    <dgm:cxn modelId="{AEE41907-377D-45DE-81E2-E32371CC212F}" type="presParOf" srcId="{08D4C876-95FC-45DB-960E-DCB6034EA504}" destId="{89263098-B7B5-49B2-A03C-7BA0134411BF}" srcOrd="6" destOrd="0" presId="urn:microsoft.com/office/officeart/2005/8/layout/target1"/>
    <dgm:cxn modelId="{4BD4CBD2-5839-4C6C-8BC0-D1937F62DF06}" type="presParOf" srcId="{08D4C876-95FC-45DB-960E-DCB6034EA504}" destId="{52E29B24-62E7-479C-9803-33BCD95999DE}" srcOrd="7" destOrd="0" presId="urn:microsoft.com/office/officeart/2005/8/layout/target1"/>
    <dgm:cxn modelId="{19F2EF58-683D-444E-8F3B-49FAA9E01441}" type="presParOf" srcId="{08D4C876-95FC-45DB-960E-DCB6034EA504}" destId="{79B508E3-1052-42B4-B0EF-619DEF952C70}" srcOrd="8" destOrd="0" presId="urn:microsoft.com/office/officeart/2005/8/layout/target1"/>
    <dgm:cxn modelId="{E4A29AE9-34D4-4566-83B9-62BCD5F86381}" type="presParOf" srcId="{08D4C876-95FC-45DB-960E-DCB6034EA504}" destId="{5BBBB458-E632-4EF8-9EA2-3894F3388B6C}" srcOrd="9" destOrd="0" presId="urn:microsoft.com/office/officeart/2005/8/layout/target1"/>
    <dgm:cxn modelId="{D47D40E8-4642-4E1F-9D43-D35047E2B504}" type="presParOf" srcId="{08D4C876-95FC-45DB-960E-DCB6034EA504}" destId="{9A22DF94-5D6C-4BF0-839A-4222D1496052}" srcOrd="10" destOrd="0" presId="urn:microsoft.com/office/officeart/2005/8/layout/target1"/>
    <dgm:cxn modelId="{3FCD2C21-0E9A-4634-9EF1-D519E3EBE35C}" type="presParOf" srcId="{08D4C876-95FC-45DB-960E-DCB6034EA504}" destId="{1755752E-C6F2-4F15-B152-3BC0D02266D2}" srcOrd="11" destOrd="0" presId="urn:microsoft.com/office/officeart/2005/8/layout/target1"/>
    <dgm:cxn modelId="{EE807F50-86D5-4F42-9ED5-76BA91A8051C}" type="presParOf" srcId="{08D4C876-95FC-45DB-960E-DCB6034EA504}" destId="{E2464D0F-DA80-4FF4-9522-F421E9018C70}" srcOrd="12" destOrd="0" presId="urn:microsoft.com/office/officeart/2005/8/layout/target1"/>
    <dgm:cxn modelId="{D8994A67-5026-4AD8-9113-B59901E2EEC4}" type="presParOf" srcId="{08D4C876-95FC-45DB-960E-DCB6034EA504}" destId="{F9A989E9-479C-4963-A920-F93033619672}" srcOrd="13" destOrd="0" presId="urn:microsoft.com/office/officeart/2005/8/layout/target1"/>
    <dgm:cxn modelId="{CF4171C0-7496-4CE6-ABD5-B83F43E72A55}" type="presParOf" srcId="{08D4C876-95FC-45DB-960E-DCB6034EA504}" destId="{7B9F0C1E-DCC1-4385-B818-DC66FEEDF966}" srcOrd="14" destOrd="0" presId="urn:microsoft.com/office/officeart/2005/8/layout/target1"/>
    <dgm:cxn modelId="{9463D440-9D90-40C3-BD70-500EE8FFF271}" type="presParOf" srcId="{08D4C876-95FC-45DB-960E-DCB6034EA504}" destId="{73A6D7E1-1EE4-4D3B-96C2-EB6EB71F499E}" srcOrd="15" destOrd="0" presId="urn:microsoft.com/office/officeart/2005/8/layout/target1"/>
    <dgm:cxn modelId="{2E6519E4-F321-4F3C-BD94-D97C63D6AEED}" type="presParOf" srcId="{08D4C876-95FC-45DB-960E-DCB6034EA504}" destId="{3DC86B77-10D0-4611-A04B-8E150D03843D}" srcOrd="16" destOrd="0" presId="urn:microsoft.com/office/officeart/2005/8/layout/target1"/>
    <dgm:cxn modelId="{2047F8FA-1345-40D6-919F-3865D056C5F6}" type="presParOf" srcId="{08D4C876-95FC-45DB-960E-DCB6034EA504}" destId="{97ED35C8-93C3-4B06-B295-7062939D26B4}" srcOrd="17" destOrd="0" presId="urn:microsoft.com/office/officeart/2005/8/layout/target1"/>
    <dgm:cxn modelId="{6B7D1A79-74CA-44BE-897F-B02698535885}" type="presParOf" srcId="{08D4C876-95FC-45DB-960E-DCB6034EA504}" destId="{6A1448FC-1FE2-4F84-B105-94368F9A24E9}" srcOrd="18" destOrd="0" presId="urn:microsoft.com/office/officeart/2005/8/layout/target1"/>
    <dgm:cxn modelId="{C15FC773-3502-41EF-8926-7BC84D2DAB0D}" type="presParOf" srcId="{08D4C876-95FC-45DB-960E-DCB6034EA504}" destId="{3458732B-3AB0-432A-BDA2-A9EDEB831FB0}"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86B77-10D0-4611-A04B-8E150D03843D}">
      <dsp:nvSpPr>
        <dsp:cNvPr id="0" name=""/>
        <dsp:cNvSpPr/>
      </dsp:nvSpPr>
      <dsp:spPr>
        <a:xfrm>
          <a:off x="1085850" y="1163345"/>
          <a:ext cx="4000500" cy="40005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464D0F-DA80-4FF4-9522-F421E9018C70}">
      <dsp:nvSpPr>
        <dsp:cNvPr id="0" name=""/>
        <dsp:cNvSpPr/>
      </dsp:nvSpPr>
      <dsp:spPr>
        <a:xfrm>
          <a:off x="1530238" y="1607734"/>
          <a:ext cx="3111722" cy="311172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B508E3-1052-42B4-B0EF-619DEF952C70}">
      <dsp:nvSpPr>
        <dsp:cNvPr id="0" name=""/>
        <dsp:cNvSpPr/>
      </dsp:nvSpPr>
      <dsp:spPr>
        <a:xfrm>
          <a:off x="1974627" y="2052123"/>
          <a:ext cx="2222944" cy="222294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199743-47BB-4C50-AE2A-D95EC0EB02BB}">
      <dsp:nvSpPr>
        <dsp:cNvPr id="0" name=""/>
        <dsp:cNvSpPr/>
      </dsp:nvSpPr>
      <dsp:spPr>
        <a:xfrm>
          <a:off x="2419350" y="2496845"/>
          <a:ext cx="1333500" cy="13335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26E075-40F8-4558-9766-A4B3DF8961F4}">
      <dsp:nvSpPr>
        <dsp:cNvPr id="0" name=""/>
        <dsp:cNvSpPr/>
      </dsp:nvSpPr>
      <dsp:spPr>
        <a:xfrm>
          <a:off x="2863738" y="2941234"/>
          <a:ext cx="444722" cy="44472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600693-8D55-4A4E-9C67-0B0F00CC1DC4}">
      <dsp:nvSpPr>
        <dsp:cNvPr id="0" name=""/>
        <dsp:cNvSpPr/>
      </dsp:nvSpPr>
      <dsp:spPr>
        <a:xfrm>
          <a:off x="5753100" y="170154"/>
          <a:ext cx="2000250" cy="7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s-EC" sz="2800" kern="1200" dirty="0" smtClean="0"/>
            <a:t>Primordial</a:t>
          </a:r>
          <a:endParaRPr lang="es-EC" sz="2800" kern="1200" dirty="0"/>
        </a:p>
      </dsp:txBody>
      <dsp:txXfrm>
        <a:off x="5753100" y="170154"/>
        <a:ext cx="2000250" cy="706221"/>
      </dsp:txXfrm>
    </dsp:sp>
    <dsp:sp modelId="{5637C0CC-8D18-49EC-A228-8C8F13F7662A}">
      <dsp:nvSpPr>
        <dsp:cNvPr id="0" name=""/>
        <dsp:cNvSpPr/>
      </dsp:nvSpPr>
      <dsp:spPr>
        <a:xfrm>
          <a:off x="5253037" y="523265"/>
          <a:ext cx="5000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BCE320-BFFD-4387-B854-47E30A944441}">
      <dsp:nvSpPr>
        <dsp:cNvPr id="0" name=""/>
        <dsp:cNvSpPr/>
      </dsp:nvSpPr>
      <dsp:spPr>
        <a:xfrm rot="5400000">
          <a:off x="2847736" y="761628"/>
          <a:ext cx="2640330" cy="2163603"/>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6BF0C8-9269-43C7-AEF2-22B590DA8D92}">
      <dsp:nvSpPr>
        <dsp:cNvPr id="0" name=""/>
        <dsp:cNvSpPr/>
      </dsp:nvSpPr>
      <dsp:spPr>
        <a:xfrm>
          <a:off x="5753100" y="916914"/>
          <a:ext cx="2000250" cy="7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s-EC" sz="2800" kern="1200" dirty="0" smtClean="0"/>
            <a:t>Primario</a:t>
          </a:r>
          <a:endParaRPr lang="es-EC" sz="2800" kern="1200" dirty="0"/>
        </a:p>
      </dsp:txBody>
      <dsp:txXfrm>
        <a:off x="5753100" y="916914"/>
        <a:ext cx="2000250" cy="706221"/>
      </dsp:txXfrm>
    </dsp:sp>
    <dsp:sp modelId="{89263098-B7B5-49B2-A03C-7BA0134411BF}">
      <dsp:nvSpPr>
        <dsp:cNvPr id="0" name=""/>
        <dsp:cNvSpPr/>
      </dsp:nvSpPr>
      <dsp:spPr>
        <a:xfrm>
          <a:off x="5253037" y="1270025"/>
          <a:ext cx="5000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E29B24-62E7-479C-9803-33BCD95999DE}">
      <dsp:nvSpPr>
        <dsp:cNvPr id="0" name=""/>
        <dsp:cNvSpPr/>
      </dsp:nvSpPr>
      <dsp:spPr>
        <a:xfrm rot="5400000">
          <a:off x="3235718" y="1451648"/>
          <a:ext cx="2198408" cy="1833562"/>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BBB458-E632-4EF8-9EA2-3894F3388B6C}">
      <dsp:nvSpPr>
        <dsp:cNvPr id="0" name=""/>
        <dsp:cNvSpPr/>
      </dsp:nvSpPr>
      <dsp:spPr>
        <a:xfrm>
          <a:off x="5753100" y="1663674"/>
          <a:ext cx="2000250" cy="7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s-EC" sz="2800" kern="1200" dirty="0" smtClean="0"/>
            <a:t>Secundario</a:t>
          </a:r>
          <a:endParaRPr lang="es-EC" sz="2800" kern="1200" dirty="0"/>
        </a:p>
      </dsp:txBody>
      <dsp:txXfrm>
        <a:off x="5753100" y="1663674"/>
        <a:ext cx="2000250" cy="706221"/>
      </dsp:txXfrm>
    </dsp:sp>
    <dsp:sp modelId="{9A22DF94-5D6C-4BF0-839A-4222D1496052}">
      <dsp:nvSpPr>
        <dsp:cNvPr id="0" name=""/>
        <dsp:cNvSpPr/>
      </dsp:nvSpPr>
      <dsp:spPr>
        <a:xfrm>
          <a:off x="5253037" y="2016785"/>
          <a:ext cx="5000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755752E-C6F2-4F15-B152-3BC0D02266D2}">
      <dsp:nvSpPr>
        <dsp:cNvPr id="0" name=""/>
        <dsp:cNvSpPr/>
      </dsp:nvSpPr>
      <dsp:spPr>
        <a:xfrm rot="5400000">
          <a:off x="3616166" y="2113464"/>
          <a:ext cx="1733550" cy="1540192"/>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A989E9-479C-4963-A920-F93033619672}">
      <dsp:nvSpPr>
        <dsp:cNvPr id="0" name=""/>
        <dsp:cNvSpPr/>
      </dsp:nvSpPr>
      <dsp:spPr>
        <a:xfrm>
          <a:off x="5753100" y="2394432"/>
          <a:ext cx="2000250" cy="7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s-EC" sz="2800" kern="1200" dirty="0" smtClean="0"/>
            <a:t>Terciario</a:t>
          </a:r>
          <a:endParaRPr lang="es-EC" sz="2800" kern="1200" dirty="0"/>
        </a:p>
      </dsp:txBody>
      <dsp:txXfrm>
        <a:off x="5753100" y="2394432"/>
        <a:ext cx="2000250" cy="706221"/>
      </dsp:txXfrm>
    </dsp:sp>
    <dsp:sp modelId="{7B9F0C1E-DCC1-4385-B818-DC66FEEDF966}">
      <dsp:nvSpPr>
        <dsp:cNvPr id="0" name=""/>
        <dsp:cNvSpPr/>
      </dsp:nvSpPr>
      <dsp:spPr>
        <a:xfrm>
          <a:off x="5253037" y="2747543"/>
          <a:ext cx="5000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A6D7E1-1EE4-4D3B-96C2-EB6EB71F499E}">
      <dsp:nvSpPr>
        <dsp:cNvPr id="0" name=""/>
        <dsp:cNvSpPr/>
      </dsp:nvSpPr>
      <dsp:spPr>
        <a:xfrm rot="5400000">
          <a:off x="3994880" y="2812218"/>
          <a:ext cx="1322832" cy="1193482"/>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ED35C8-93C3-4B06-B295-7062939D26B4}">
      <dsp:nvSpPr>
        <dsp:cNvPr id="0" name=""/>
        <dsp:cNvSpPr/>
      </dsp:nvSpPr>
      <dsp:spPr>
        <a:xfrm>
          <a:off x="5753100" y="3103854"/>
          <a:ext cx="2000250" cy="7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lvl="0" algn="l" defTabSz="1244600">
            <a:lnSpc>
              <a:spcPct val="90000"/>
            </a:lnSpc>
            <a:spcBef>
              <a:spcPct val="0"/>
            </a:spcBef>
            <a:spcAft>
              <a:spcPct val="35000"/>
            </a:spcAft>
          </a:pPr>
          <a:r>
            <a:rPr lang="es-EC" sz="2800" kern="1200" dirty="0" smtClean="0"/>
            <a:t>Cuaternario</a:t>
          </a:r>
          <a:endParaRPr lang="es-EC" sz="2800" kern="1200" dirty="0"/>
        </a:p>
      </dsp:txBody>
      <dsp:txXfrm>
        <a:off x="5753100" y="3103854"/>
        <a:ext cx="2000250" cy="706221"/>
      </dsp:txXfrm>
    </dsp:sp>
    <dsp:sp modelId="{6A1448FC-1FE2-4F84-B105-94368F9A24E9}">
      <dsp:nvSpPr>
        <dsp:cNvPr id="0" name=""/>
        <dsp:cNvSpPr/>
      </dsp:nvSpPr>
      <dsp:spPr>
        <a:xfrm>
          <a:off x="5253037" y="3456965"/>
          <a:ext cx="5000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58732B-3AB0-432A-BDA2-A9EDEB831FB0}">
      <dsp:nvSpPr>
        <dsp:cNvPr id="0" name=""/>
        <dsp:cNvSpPr/>
      </dsp:nvSpPr>
      <dsp:spPr>
        <a:xfrm rot="5400000">
          <a:off x="4352925" y="3490302"/>
          <a:ext cx="933450" cy="866774"/>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94D86-DE50-41F3-93CA-A8176D88FB2F}" type="datetimeFigureOut">
              <a:rPr lang="es-EC" smtClean="0"/>
              <a:t>06/11/2009</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B9D5DA-E62B-4EC9-A0B7-AF6F79054AB7}" type="slidenum">
              <a:rPr lang="es-EC" smtClean="0"/>
              <a:t>‹Nº›</a:t>
            </a:fld>
            <a:endParaRPr lang="es-EC"/>
          </a:p>
        </p:txBody>
      </p:sp>
    </p:spTree>
    <p:extLst>
      <p:ext uri="{BB962C8B-B14F-4D97-AF65-F5344CB8AC3E}">
        <p14:creationId xmlns:p14="http://schemas.microsoft.com/office/powerpoint/2010/main" val="1154978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lstStyle/>
          <a:p>
            <a:endParaRPr lang="es-EC" dirty="0"/>
          </a:p>
        </p:txBody>
      </p:sp>
      <p:sp>
        <p:nvSpPr>
          <p:cNvPr id="4" name="3 Marcador de número de diapositiva"/>
          <p:cNvSpPr>
            <a:spLocks noGrp="1"/>
          </p:cNvSpPr>
          <p:nvPr>
            <p:ph type="sldNum" sz="quarter" idx="10"/>
          </p:nvPr>
        </p:nvSpPr>
        <p:spPr/>
        <p:txBody>
          <a:bodyPr/>
          <a:lstStyle/>
          <a:p>
            <a:fld id="{DDAE2398-0C68-440B-9A12-91D9FBF5B228}" type="slidenum">
              <a:rPr lang="es-EC" smtClean="0">
                <a:solidFill>
                  <a:prstClr val="black"/>
                </a:solidFill>
              </a:rPr>
              <a:pPr/>
              <a:t>1</a:t>
            </a:fld>
            <a:endParaRPr lang="es-EC">
              <a:solidFill>
                <a:prstClr val="black"/>
              </a:solidFill>
            </a:endParaRPr>
          </a:p>
        </p:txBody>
      </p:sp>
    </p:spTree>
    <p:extLst>
      <p:ext uri="{BB962C8B-B14F-4D97-AF65-F5344CB8AC3E}">
        <p14:creationId xmlns:p14="http://schemas.microsoft.com/office/powerpoint/2010/main" val="290506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2816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1444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583213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62710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041174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63628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701587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23724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45054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46366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69714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1B23B-ABB0-4274-8687-AB728C0B53E4}" type="datetimeFigureOut">
              <a:rPr lang="es-ES" smtClean="0">
                <a:solidFill>
                  <a:prstClr val="black">
                    <a:tint val="75000"/>
                  </a:prstClr>
                </a:solidFill>
              </a:rPr>
              <a:pPr/>
              <a:t>06/11/2009</a:t>
            </a:fld>
            <a:endParaRPr lang="es-ES">
              <a:solidFill>
                <a:prstClr val="black">
                  <a:tint val="75000"/>
                </a:prstClr>
              </a:solidFill>
            </a:endParaRP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0E6F5-AE8C-4EF6-87A0-69DCBDB1F0DB}"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678515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ubadv@infomed.sld.c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dx.doi.org/10.5712/rbmfc13(40)1853" TargetMode="External"/><Relationship Id="rId3" Type="http://schemas.openxmlformats.org/officeDocument/2006/relationships/hyperlink" Target="https://pubmed.ncbi.nlm.nih.gov/29455471/" TargetMode="External"/><Relationship Id="rId7" Type="http://schemas.openxmlformats.org/officeDocument/2006/relationships/hyperlink" Target="https://dx.doi.org/10.19230/jonnpr.3215" TargetMode="External"/><Relationship Id="rId2" Type="http://schemas.openxmlformats.org/officeDocument/2006/relationships/hyperlink" Target="https://doi.org/10.1177/0022034520908533" TargetMode="External"/><Relationship Id="rId1" Type="http://schemas.openxmlformats.org/officeDocument/2006/relationships/slideLayout" Target="../slideLayouts/slideLayout2.xml"/><Relationship Id="rId6" Type="http://schemas.openxmlformats.org/officeDocument/2006/relationships/hyperlink" Target="http://scielo.isciii.es/scielo.php?script=sci_arttext&amp;pid=S2529-850X2020000100081&amp;lng=es" TargetMode="External"/><Relationship Id="rId5" Type="http://schemas.openxmlformats.org/officeDocument/2006/relationships/hyperlink" Target="https://doi.org/10.1016/j.identj.2022.11.015" TargetMode="External"/><Relationship Id="rId10" Type="http://schemas.openxmlformats.org/officeDocument/2006/relationships/hyperlink" Target="https://doi.org/10.1016/j.identj.2022.11.016" TargetMode="External"/><Relationship Id="rId4" Type="http://schemas.openxmlformats.org/officeDocument/2006/relationships/hyperlink" Target="https://www.fdiworlddental.org/sites/default/files/2021-03/book_spreads_oh2_spanish.pdf" TargetMode="External"/><Relationship Id="rId9" Type="http://schemas.openxmlformats.org/officeDocument/2006/relationships/hyperlink" Target="https://revsaludpublica.sld.cu/index.php/spu/article/view/150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53630" y="1371600"/>
            <a:ext cx="7772400" cy="1470025"/>
          </a:xfrm>
        </p:spPr>
        <p:txBody>
          <a:bodyPr>
            <a:normAutofit fontScale="90000"/>
          </a:bodyPr>
          <a:lstStyle/>
          <a:p>
            <a:r>
              <a:rPr lang="es-EC" dirty="0">
                <a:ea typeface="Times New Roman"/>
              </a:rPr>
              <a:t> </a:t>
            </a:r>
            <a:r>
              <a:rPr lang="es-EC" sz="5300" dirty="0">
                <a:ea typeface="Times New Roman"/>
              </a:rPr>
              <a:t>Prevención de las afecciones bucodentales desde el contexto deportivo </a:t>
            </a:r>
            <a:endParaRPr lang="es-EC" sz="5300" dirty="0"/>
          </a:p>
        </p:txBody>
      </p:sp>
      <p:sp>
        <p:nvSpPr>
          <p:cNvPr id="3" name="2 Subtítulo"/>
          <p:cNvSpPr>
            <a:spLocks noGrp="1"/>
          </p:cNvSpPr>
          <p:nvPr>
            <p:ph type="subTitle" idx="1"/>
          </p:nvPr>
        </p:nvSpPr>
        <p:spPr>
          <a:xfrm>
            <a:off x="1259632" y="4725144"/>
            <a:ext cx="6984776" cy="1752600"/>
          </a:xfrm>
        </p:spPr>
        <p:txBody>
          <a:bodyPr>
            <a:normAutofit fontScale="62500" lnSpcReduction="20000"/>
          </a:bodyPr>
          <a:lstStyle/>
          <a:p>
            <a:r>
              <a:rPr lang="es-EC" sz="2400" dirty="0" smtClean="0"/>
              <a:t>Dr</a:t>
            </a:r>
            <a:r>
              <a:rPr lang="es-EC" sz="2400" dirty="0" smtClean="0"/>
              <a:t>. C</a:t>
            </a:r>
            <a:r>
              <a:rPr lang="es-EC" sz="2400" dirty="0" smtClean="0"/>
              <a:t>. </a:t>
            </a:r>
            <a:r>
              <a:rPr lang="es-EC" sz="2400" dirty="0" err="1" smtClean="0"/>
              <a:t>Liuba</a:t>
            </a:r>
            <a:r>
              <a:rPr lang="es-EC" sz="2400" dirty="0" smtClean="0"/>
              <a:t> Díaz Valdés</a:t>
            </a:r>
          </a:p>
          <a:p>
            <a:r>
              <a:rPr lang="es-EC" sz="2400" dirty="0" smtClean="0"/>
              <a:t>Especialista de Segundo Grado en Estomatología General Integral</a:t>
            </a:r>
          </a:p>
          <a:p>
            <a:r>
              <a:rPr lang="es-EC" sz="2400" dirty="0" smtClean="0"/>
              <a:t>Profesor Titular</a:t>
            </a:r>
          </a:p>
          <a:p>
            <a:r>
              <a:rPr lang="es-EC" sz="2400" dirty="0" smtClean="0"/>
              <a:t>Universidad de Ciencias Médicas de Sancti Spíritus</a:t>
            </a:r>
          </a:p>
          <a:p>
            <a:r>
              <a:rPr lang="es-EC" sz="2400" dirty="0" smtClean="0"/>
              <a:t>Cuba</a:t>
            </a:r>
          </a:p>
          <a:p>
            <a:r>
              <a:rPr lang="es-EC" u="sng" dirty="0">
                <a:solidFill>
                  <a:srgbClr val="0000FF"/>
                </a:solidFill>
                <a:ea typeface="Times New Roman"/>
                <a:hlinkClick r:id="rId3"/>
              </a:rPr>
              <a:t>liubadv@infomed.sld.cu</a:t>
            </a:r>
            <a:endParaRPr lang="es-EC" sz="1800"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124200"/>
            <a:ext cx="2886311" cy="130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9523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a:t>Deportistas</a:t>
            </a:r>
          </a:p>
        </p:txBody>
      </p:sp>
      <p:sp>
        <p:nvSpPr>
          <p:cNvPr id="3" name="2 Marcador de contenido"/>
          <p:cNvSpPr>
            <a:spLocks noGrp="1"/>
          </p:cNvSpPr>
          <p:nvPr>
            <p:ph idx="1"/>
          </p:nvPr>
        </p:nvSpPr>
        <p:spPr>
          <a:xfrm>
            <a:off x="152400" y="1825625"/>
            <a:ext cx="8610600" cy="4351338"/>
          </a:xfrm>
        </p:spPr>
        <p:txBody>
          <a:bodyPr/>
          <a:lstStyle/>
          <a:p>
            <a:pPr lvl="0" algn="just"/>
            <a:r>
              <a:rPr lang="es-EC" dirty="0"/>
              <a:t>Llevar un protector bucal hecho a medida cuando practiquen deportes de contacto o de combate, incluso aunque los practiquen de manera </a:t>
            </a:r>
            <a:r>
              <a:rPr lang="es-EC" dirty="0" smtClean="0"/>
              <a:t>ocasional</a:t>
            </a:r>
          </a:p>
          <a:p>
            <a:pPr lvl="0" algn="just"/>
            <a:r>
              <a:rPr lang="es-EC" dirty="0" smtClean="0"/>
              <a:t>Evitar </a:t>
            </a:r>
            <a:r>
              <a:rPr lang="es-EC" dirty="0"/>
              <a:t>las consecuencias en su salud bucodental provocadas por actividades deportivas gracias al cumplimiento de las recomendaciones específicas de los profesionales de la salud </a:t>
            </a:r>
            <a:r>
              <a:rPr lang="es-EC" dirty="0" smtClean="0"/>
              <a:t>bucodental</a:t>
            </a:r>
            <a:endParaRPr lang="es-EC"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381000"/>
            <a:ext cx="13716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591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smtClean="0"/>
              <a:t>Conclusiones</a:t>
            </a:r>
            <a:endParaRPr lang="es-EC" dirty="0"/>
          </a:p>
        </p:txBody>
      </p:sp>
      <p:sp>
        <p:nvSpPr>
          <p:cNvPr id="3" name="2 Marcador de contenido"/>
          <p:cNvSpPr>
            <a:spLocks noGrp="1"/>
          </p:cNvSpPr>
          <p:nvPr>
            <p:ph idx="1"/>
          </p:nvPr>
        </p:nvSpPr>
        <p:spPr>
          <a:xfrm>
            <a:off x="304800" y="1825625"/>
            <a:ext cx="8534400" cy="4351338"/>
          </a:xfrm>
        </p:spPr>
        <p:txBody>
          <a:bodyPr>
            <a:normAutofit/>
          </a:bodyPr>
          <a:lstStyle/>
          <a:p>
            <a:pPr marL="0" indent="0" algn="just">
              <a:buNone/>
            </a:pPr>
            <a:r>
              <a:rPr lang="es-EC" dirty="0"/>
              <a:t>Es esencial promover la salud bucodental desde las etapas tempranas de la práctica deportiva y proteger las estructuras </a:t>
            </a:r>
            <a:r>
              <a:rPr lang="es-EC" dirty="0" smtClean="0"/>
              <a:t>dentomaxilofaciales. A </a:t>
            </a:r>
            <a:r>
              <a:rPr lang="es-EC" dirty="0"/>
              <a:t>pesar </a:t>
            </a:r>
            <a:r>
              <a:rPr lang="es-EC" dirty="0" smtClean="0"/>
              <a:t>de que </a:t>
            </a:r>
            <a:r>
              <a:rPr lang="es-EC" dirty="0"/>
              <a:t>los profesionales de la salud y el deporte son cada vez más conscientes de la importancia de la salud bucal y de su relación con el rendimiento deportivo, el desarrollo de la estomatología deportiva es insuficiente, por lo que aún a esta disciplina le falta mucho camino por recorrer, pero también mucho que </a:t>
            </a:r>
            <a:r>
              <a:rPr lang="es-EC" dirty="0" smtClean="0"/>
              <a:t>aportar, </a:t>
            </a:r>
            <a:r>
              <a:rPr lang="es-EC" dirty="0"/>
              <a:t>tanto al deporte como a las ciencias </a:t>
            </a:r>
            <a:r>
              <a:rPr lang="es-EC" dirty="0" smtClean="0"/>
              <a:t>estomatológicas</a:t>
            </a:r>
            <a:endParaRPr lang="es-EC" dirty="0"/>
          </a:p>
        </p:txBody>
      </p:sp>
    </p:spTree>
    <p:extLst>
      <p:ext uri="{BB962C8B-B14F-4D97-AF65-F5344CB8AC3E}">
        <p14:creationId xmlns:p14="http://schemas.microsoft.com/office/powerpoint/2010/main" val="1432026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8776" y="923365"/>
            <a:ext cx="8586788" cy="5925370"/>
          </a:xfrm>
        </p:spPr>
        <p:txBody>
          <a:bodyPr>
            <a:normAutofit fontScale="85000" lnSpcReduction="20000"/>
          </a:bodyPr>
          <a:lstStyle/>
          <a:p>
            <a:pPr marL="0" indent="0" algn="just">
              <a:buNone/>
            </a:pPr>
            <a:r>
              <a:rPr lang="es-EC" sz="2000" dirty="0"/>
              <a:t>1- </a:t>
            </a:r>
            <a:r>
              <a:rPr lang="es-EC" sz="2000" dirty="0" err="1"/>
              <a:t>Bernabe</a:t>
            </a:r>
            <a:r>
              <a:rPr lang="es-EC" sz="2000" dirty="0"/>
              <a:t> GE, Marcenes W, </a:t>
            </a:r>
            <a:r>
              <a:rPr lang="es-EC" sz="2000" dirty="0" err="1"/>
              <a:t>Hernandez</a:t>
            </a:r>
            <a:r>
              <a:rPr lang="es-EC" sz="2000" dirty="0"/>
              <a:t> CR, Bailey J, Abreu LG, </a:t>
            </a:r>
            <a:r>
              <a:rPr lang="es-EC" sz="2000" dirty="0" err="1"/>
              <a:t>Alipour</a:t>
            </a:r>
            <a:r>
              <a:rPr lang="es-EC" sz="2000" dirty="0"/>
              <a:t> V, et al. </a:t>
            </a:r>
            <a:r>
              <a:rPr lang="en-US" sz="2000" dirty="0"/>
              <a:t>Global, Regional, and National Levels and Trends in Burden of Oral Conditions from 1990 to 2017: A Systematic Analysis for the Global Burden of Disease 2017 Study J Dent Res. 2020; 99(4):362-373. </a:t>
            </a:r>
            <a:r>
              <a:rPr lang="en-US" sz="2000" dirty="0" err="1"/>
              <a:t>Disponible</a:t>
            </a:r>
            <a:r>
              <a:rPr lang="en-US" sz="2000" dirty="0"/>
              <a:t> en:  </a:t>
            </a:r>
            <a:r>
              <a:rPr lang="en-US" sz="2000" u="sng" dirty="0">
                <a:hlinkClick r:id="rId2"/>
              </a:rPr>
              <a:t>https://doi.org/10.1177/0022034520908533</a:t>
            </a:r>
            <a:endParaRPr lang="es-EC" sz="2000" dirty="0"/>
          </a:p>
          <a:p>
            <a:pPr marL="0" indent="0" algn="just">
              <a:buNone/>
            </a:pPr>
            <a:r>
              <a:rPr lang="en-US" sz="2000" dirty="0"/>
              <a:t>2- </a:t>
            </a:r>
            <a:r>
              <a:rPr lang="en-US" sz="2000" dirty="0" err="1"/>
              <a:t>Petti,S</a:t>
            </a:r>
            <a:r>
              <a:rPr lang="en-US" sz="2000" dirty="0"/>
              <a:t>, </a:t>
            </a:r>
            <a:r>
              <a:rPr lang="en-US" sz="2000" dirty="0" err="1"/>
              <a:t>Glendor</a:t>
            </a:r>
            <a:r>
              <a:rPr lang="en-US" sz="2000" dirty="0"/>
              <a:t> U, </a:t>
            </a:r>
            <a:r>
              <a:rPr lang="en-US" sz="2000" dirty="0" err="1"/>
              <a:t>Andersson</a:t>
            </a:r>
            <a:r>
              <a:rPr lang="en-US" sz="2000" dirty="0"/>
              <a:t> L. World traumatic dental injury prevalence and incidence, a meta-analysis—One billion living people have had traumatic dental injuries. </a:t>
            </a:r>
            <a:r>
              <a:rPr lang="es-EC" sz="2000" dirty="0" err="1"/>
              <a:t>Dent</a:t>
            </a:r>
            <a:r>
              <a:rPr lang="es-EC" sz="2000" dirty="0"/>
              <a:t> </a:t>
            </a:r>
            <a:r>
              <a:rPr lang="es-EC" sz="2000" dirty="0" err="1"/>
              <a:t>Traumatol</a:t>
            </a:r>
            <a:r>
              <a:rPr lang="es-EC" sz="2000" dirty="0"/>
              <a:t>. 2018 Apr;34(2):71-86.Disponible en: </a:t>
            </a:r>
            <a:r>
              <a:rPr lang="es-EC" sz="2000" u="sng" dirty="0">
                <a:hlinkClick r:id="rId3"/>
              </a:rPr>
              <a:t>https://pubmed.ncbi.nlm.nih.gov/29455471/</a:t>
            </a:r>
            <a:endParaRPr lang="es-EC" sz="2000" dirty="0"/>
          </a:p>
          <a:p>
            <a:pPr marL="0" indent="0" algn="just">
              <a:buNone/>
            </a:pPr>
            <a:r>
              <a:rPr lang="es-EC" sz="2000" dirty="0"/>
              <a:t>3- El Desafío de las Enfermedades Bucodentales.  Una llamada a la acción global. Atlas de Salud Bucodental. 2ª ed. Ginebra: Federación Dental Internacional (FDI); 2015. Disponible en: </a:t>
            </a:r>
            <a:r>
              <a:rPr lang="es-EC" sz="2000" u="sng" dirty="0">
                <a:hlinkClick r:id="rId4"/>
              </a:rPr>
              <a:t>https://www.fdiworlddental.org/sites/default/files/2021-03/book_spreads_oh2_spanish.pdf</a:t>
            </a:r>
            <a:endParaRPr lang="es-EC" sz="2000" dirty="0"/>
          </a:p>
          <a:p>
            <a:pPr marL="0" indent="0" algn="just">
              <a:buNone/>
            </a:pPr>
            <a:r>
              <a:rPr lang="en-US" sz="2000" dirty="0"/>
              <a:t>4- Prevention in Sports Dentistry. </a:t>
            </a:r>
            <a:r>
              <a:rPr lang="es-EC" sz="2000" dirty="0"/>
              <a:t>International dental </a:t>
            </a:r>
            <a:r>
              <a:rPr lang="es-EC" sz="2000" dirty="0" err="1"/>
              <a:t>journal</a:t>
            </a:r>
            <a:r>
              <a:rPr lang="es-EC" sz="2000" dirty="0"/>
              <a:t>. 2023; 73(1): 5–6. </a:t>
            </a:r>
            <a:r>
              <a:rPr lang="es-EC" sz="2000" u="sng" dirty="0">
                <a:hlinkClick r:id="rId5"/>
              </a:rPr>
              <a:t>https://doi.org/10.1016/j.identj.2022.11.015</a:t>
            </a:r>
            <a:endParaRPr lang="es-EC" sz="2000" dirty="0"/>
          </a:p>
          <a:p>
            <a:pPr marL="0" indent="0" algn="just">
              <a:buNone/>
            </a:pPr>
            <a:r>
              <a:rPr lang="es-EC" sz="2000" dirty="0"/>
              <a:t>5- De La Guardia Gutiérrez Mario Alberto, Ruvalcaba </a:t>
            </a:r>
            <a:r>
              <a:rPr lang="es-EC" sz="2000" dirty="0" err="1"/>
              <a:t>Ledezma</a:t>
            </a:r>
            <a:r>
              <a:rPr lang="es-EC" sz="2000" dirty="0"/>
              <a:t> Jesús Carlos. La salud y sus determinantes, promoción de la salud y educación sanitaria. JONNPR  [Internet]. 2020  Ene [citado  2023  Jul  26];  5(1): 81-90. Disponible en: </a:t>
            </a:r>
            <a:r>
              <a:rPr lang="es-EC" sz="2000" u="sng" dirty="0">
                <a:hlinkClick r:id="rId6"/>
              </a:rPr>
              <a:t>http://scielo.isciii.es/scielo.php?script=sci_arttext&amp;pid=S2529-850X2020000100081&amp;lng=es</a:t>
            </a:r>
            <a:r>
              <a:rPr lang="es-EC" sz="2000" dirty="0"/>
              <a:t>.  </a:t>
            </a:r>
            <a:r>
              <a:rPr lang="es-EC" sz="2000" dirty="0" err="1"/>
              <a:t>Epub</a:t>
            </a:r>
            <a:r>
              <a:rPr lang="es-EC" sz="2000" dirty="0"/>
              <a:t> 29-Jun-2020.  </a:t>
            </a:r>
            <a:r>
              <a:rPr lang="es-EC" sz="2000" u="sng" dirty="0">
                <a:hlinkClick r:id="rId7"/>
              </a:rPr>
              <a:t>https://dx.doi.org/10.19230/jonnpr.3215</a:t>
            </a:r>
            <a:endParaRPr lang="es-EC" sz="2000" dirty="0"/>
          </a:p>
          <a:p>
            <a:pPr marL="0" indent="0" algn="just">
              <a:buNone/>
            </a:pPr>
            <a:r>
              <a:rPr lang="es-EC" sz="2000" dirty="0"/>
              <a:t>6- Almenas M, Cordero E, Andrés C, Muñoz E, Rojas ML, Salvatierra E, et al. Prevención cuaternaria: como hacer, como </a:t>
            </a:r>
            <a:r>
              <a:rPr lang="es-EC" sz="2000" dirty="0" err="1"/>
              <a:t>ensiñar</a:t>
            </a:r>
            <a:r>
              <a:rPr lang="es-EC" sz="2000" dirty="0"/>
              <a:t>. </a:t>
            </a:r>
            <a:r>
              <a:rPr lang="es-EC" sz="2000" dirty="0" err="1"/>
              <a:t>Rev</a:t>
            </a:r>
            <a:r>
              <a:rPr lang="es-EC" sz="2000" dirty="0"/>
              <a:t> </a:t>
            </a:r>
            <a:r>
              <a:rPr lang="es-EC" sz="2000" dirty="0" err="1"/>
              <a:t>Bras</a:t>
            </a:r>
            <a:r>
              <a:rPr lang="es-EC" sz="2000" dirty="0"/>
              <a:t> </a:t>
            </a:r>
            <a:r>
              <a:rPr lang="es-EC" sz="2000" dirty="0" err="1"/>
              <a:t>Med</a:t>
            </a:r>
            <a:r>
              <a:rPr lang="es-EC" sz="2000" dirty="0"/>
              <a:t> </a:t>
            </a:r>
            <a:r>
              <a:rPr lang="es-EC" sz="2000" dirty="0" err="1"/>
              <a:t>Fam</a:t>
            </a:r>
            <a:r>
              <a:rPr lang="es-EC" sz="2000" dirty="0"/>
              <a:t> </a:t>
            </a:r>
            <a:r>
              <a:rPr lang="es-EC" sz="2000" dirty="0" err="1"/>
              <a:t>Comunidade</a:t>
            </a:r>
            <a:r>
              <a:rPr lang="es-EC" sz="2000" dirty="0"/>
              <a:t>. 2018; 13(</a:t>
            </a:r>
            <a:r>
              <a:rPr lang="es-EC" sz="2000" dirty="0" err="1"/>
              <a:t>Suppl</a:t>
            </a:r>
            <a:r>
              <a:rPr lang="es-EC" sz="2000" dirty="0"/>
              <a:t> 1):69-83.Disponible en: </a:t>
            </a:r>
            <a:r>
              <a:rPr lang="es-EC" sz="2000" u="sng" dirty="0">
                <a:hlinkClick r:id="rId8"/>
              </a:rPr>
              <a:t>http://dx.doi.org/10.5712/rbmfc13(40)1853</a:t>
            </a:r>
            <a:endParaRPr lang="es-EC" sz="2000" dirty="0"/>
          </a:p>
          <a:p>
            <a:pPr marL="0" indent="0" algn="just">
              <a:buNone/>
            </a:pPr>
            <a:r>
              <a:rPr lang="es-EC" sz="2000" dirty="0"/>
              <a:t>7- Barcos-Pina I, Álvarez-</a:t>
            </a:r>
            <a:r>
              <a:rPr lang="es-EC" sz="2000" dirty="0" err="1"/>
              <a:t>Sintes</a:t>
            </a:r>
            <a:r>
              <a:rPr lang="es-EC" sz="2000" dirty="0"/>
              <a:t> R, Hernández-Cabrera G. Prevención cuaternaria: de la medicina clínica a la medicina social. Revista Cubana de Salud Pública [Internet]. 2019 [citado 26 Jul 2023]; 45 (4) Disponible en: </a:t>
            </a:r>
            <a:r>
              <a:rPr lang="es-EC" sz="2000" u="sng" dirty="0">
                <a:hlinkClick r:id="rId9"/>
              </a:rPr>
              <a:t>https://revsaludpublica.sld.cu/index.php/spu/article/view/1506</a:t>
            </a:r>
            <a:r>
              <a:rPr lang="es-EC" sz="2000" dirty="0"/>
              <a:t> </a:t>
            </a:r>
          </a:p>
          <a:p>
            <a:pPr marL="0" indent="0" algn="just">
              <a:buNone/>
            </a:pPr>
            <a:r>
              <a:rPr lang="en-US" sz="2000" dirty="0"/>
              <a:t>8- Sports </a:t>
            </a:r>
            <a:r>
              <a:rPr lang="en-US" sz="2000" dirty="0" err="1"/>
              <a:t>Mouthguards</a:t>
            </a:r>
            <a:r>
              <a:rPr lang="en-US" sz="2000" dirty="0"/>
              <a:t>. International dental journal. 2023; 73(1): 3–4. </a:t>
            </a:r>
            <a:r>
              <a:rPr lang="en-US" sz="2000" u="sng" dirty="0">
                <a:hlinkClick r:id="rId10"/>
              </a:rPr>
              <a:t>https://doi.org/10.1016/j.identj.2022.11.016</a:t>
            </a:r>
            <a:endParaRPr lang="es-EC" sz="2000" dirty="0"/>
          </a:p>
          <a:p>
            <a:pPr marL="0" indent="0" algn="just">
              <a:buNone/>
            </a:pPr>
            <a:r>
              <a:rPr lang="en-US" sz="2000" dirty="0"/>
              <a:t> </a:t>
            </a:r>
            <a:endParaRPr lang="es-EC" sz="2000" dirty="0"/>
          </a:p>
          <a:p>
            <a:pPr marL="0" indent="0">
              <a:buNone/>
            </a:pPr>
            <a:endParaRPr lang="es-EC" sz="2000" dirty="0"/>
          </a:p>
          <a:p>
            <a:pPr algn="just"/>
            <a:endParaRPr lang="es-EC" dirty="0"/>
          </a:p>
          <a:p>
            <a:pPr algn="just"/>
            <a:endParaRPr lang="es-EC" dirty="0"/>
          </a:p>
        </p:txBody>
      </p:sp>
      <p:sp>
        <p:nvSpPr>
          <p:cNvPr id="5" name="CuadroTexto 1"/>
          <p:cNvSpPr txBox="1"/>
          <p:nvPr/>
        </p:nvSpPr>
        <p:spPr>
          <a:xfrm>
            <a:off x="2514600" y="152400"/>
            <a:ext cx="4191000" cy="769441"/>
          </a:xfrm>
          <a:prstGeom prst="rect">
            <a:avLst/>
          </a:prstGeom>
          <a:noFill/>
        </p:spPr>
        <p:txBody>
          <a:bodyPr wrap="square" rtlCol="0">
            <a:spAutoFit/>
          </a:bodyPr>
          <a:lstStyle/>
          <a:p>
            <a:pPr algn="ctr"/>
            <a:r>
              <a:rPr lang="es-ES" sz="4400" dirty="0" smtClean="0">
                <a:solidFill>
                  <a:prstClr val="black"/>
                </a:solidFill>
              </a:rPr>
              <a:t>Bibliografía</a:t>
            </a:r>
            <a:endParaRPr lang="es-ES" sz="4400" dirty="0">
              <a:solidFill>
                <a:prstClr val="black"/>
              </a:solidFill>
              <a:latin typeface="Calibri Light"/>
              <a:cs typeface="Arial" panose="020B0604020202020204" pitchFamily="34" charset="0"/>
            </a:endParaRPr>
          </a:p>
        </p:txBody>
      </p:sp>
    </p:spTree>
    <p:extLst>
      <p:ext uri="{BB962C8B-B14F-4D97-AF65-F5344CB8AC3E}">
        <p14:creationId xmlns:p14="http://schemas.microsoft.com/office/powerpoint/2010/main" val="1031834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smtClean="0"/>
              <a:t>Temas</a:t>
            </a:r>
            <a:endParaRPr lang="es-EC" dirty="0"/>
          </a:p>
        </p:txBody>
      </p:sp>
      <p:sp>
        <p:nvSpPr>
          <p:cNvPr id="3" name="2 Marcador de contenido"/>
          <p:cNvSpPr>
            <a:spLocks noGrp="1"/>
          </p:cNvSpPr>
          <p:nvPr>
            <p:ph idx="1"/>
          </p:nvPr>
        </p:nvSpPr>
        <p:spPr>
          <a:xfrm>
            <a:off x="304800" y="1600200"/>
            <a:ext cx="8610600" cy="4351338"/>
          </a:xfrm>
        </p:spPr>
        <p:txBody>
          <a:bodyPr/>
          <a:lstStyle/>
          <a:p>
            <a:pPr algn="just">
              <a:buFont typeface="Wingdings" pitchFamily="2" charset="2"/>
              <a:buChar char="ü"/>
            </a:pPr>
            <a:r>
              <a:rPr lang="es-EC" dirty="0"/>
              <a:t>Promoción de Salud. Prevención. Niveles de prevención</a:t>
            </a:r>
          </a:p>
          <a:p>
            <a:pPr algn="just">
              <a:buFont typeface="Wingdings" pitchFamily="2" charset="2"/>
              <a:buChar char="ü"/>
            </a:pPr>
            <a:r>
              <a:rPr lang="es-EC" dirty="0"/>
              <a:t>Recomendaciones de la Federación Dental Internacional a las organizaciones deportivas, a los estomatólogos y los médicos dedicados a la medicina deportiva y a los deportistas aficionados y de élite</a:t>
            </a:r>
          </a:p>
          <a:p>
            <a:pPr algn="just">
              <a:buFont typeface="Wingdings" pitchFamily="2" charset="2"/>
              <a:buChar char="ü"/>
            </a:pPr>
            <a:r>
              <a:rPr lang="es-EC" dirty="0"/>
              <a:t>Retos de la estomatología deportiva en Cuba</a:t>
            </a:r>
            <a:endParaRPr lang="es-ES" dirty="0"/>
          </a:p>
          <a:p>
            <a:endParaRPr lang="es-EC" dirty="0"/>
          </a:p>
        </p:txBody>
      </p:sp>
    </p:spTree>
    <p:extLst>
      <p:ext uri="{BB962C8B-B14F-4D97-AF65-F5344CB8AC3E}">
        <p14:creationId xmlns:p14="http://schemas.microsoft.com/office/powerpoint/2010/main" val="3498168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smtClean="0"/>
              <a:t>Objetivo</a:t>
            </a:r>
            <a:endParaRPr lang="es-EC" dirty="0"/>
          </a:p>
        </p:txBody>
      </p:sp>
      <p:sp>
        <p:nvSpPr>
          <p:cNvPr id="3" name="2 Marcador de contenido"/>
          <p:cNvSpPr>
            <a:spLocks noGrp="1"/>
          </p:cNvSpPr>
          <p:nvPr>
            <p:ph idx="1"/>
          </p:nvPr>
        </p:nvSpPr>
        <p:spPr>
          <a:xfrm>
            <a:off x="304800" y="1825625"/>
            <a:ext cx="8534400" cy="4351338"/>
          </a:xfrm>
        </p:spPr>
        <p:txBody>
          <a:bodyPr/>
          <a:lstStyle/>
          <a:p>
            <a:pPr marL="0" indent="0" algn="just">
              <a:buNone/>
            </a:pPr>
            <a:r>
              <a:rPr lang="es-EC" dirty="0"/>
              <a:t>Actualizar los conocimientos relacionados con la prevención de las afecciones bucodentales en las personas que practican deportes</a:t>
            </a:r>
            <a:endParaRPr lang="es-ES_tradnl" dirty="0"/>
          </a:p>
          <a:p>
            <a:endParaRPr lang="es-EC"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799" y="4114801"/>
            <a:ext cx="2443074" cy="1106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54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smtClean="0"/>
              <a:t>Estomatología deportiva</a:t>
            </a:r>
            <a:endParaRPr lang="es-EC" dirty="0"/>
          </a:p>
        </p:txBody>
      </p:sp>
      <p:sp>
        <p:nvSpPr>
          <p:cNvPr id="3" name="2 Marcador de contenido"/>
          <p:cNvSpPr>
            <a:spLocks noGrp="1"/>
          </p:cNvSpPr>
          <p:nvPr>
            <p:ph idx="1"/>
          </p:nvPr>
        </p:nvSpPr>
        <p:spPr>
          <a:xfrm>
            <a:off x="304800" y="1825625"/>
            <a:ext cx="8458200" cy="4351338"/>
          </a:xfrm>
        </p:spPr>
        <p:txBody>
          <a:bodyPr/>
          <a:lstStyle/>
          <a:p>
            <a:pPr marL="0" indent="0" algn="just">
              <a:buNone/>
            </a:pPr>
            <a:r>
              <a:rPr lang="es-EC" dirty="0" smtClean="0"/>
              <a:t>Aborda la promoción de la salud bucodental en el deporte, la prevención y el tratamiento de enfermedades y lesiones del sistema estomatognático relacionadas con el deporte y el ejercicio</a:t>
            </a:r>
          </a:p>
          <a:p>
            <a:endParaRPr lang="es-EC"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2188" y="3876290"/>
            <a:ext cx="1882588" cy="2666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adroTexto 1"/>
          <p:cNvSpPr txBox="1"/>
          <p:nvPr/>
        </p:nvSpPr>
        <p:spPr>
          <a:xfrm>
            <a:off x="762000" y="5285547"/>
            <a:ext cx="4702395" cy="1169551"/>
          </a:xfrm>
          <a:prstGeom prst="rect">
            <a:avLst/>
          </a:prstGeom>
          <a:noFill/>
        </p:spPr>
        <p:txBody>
          <a:bodyPr wrap="square" rtlCol="0">
            <a:spAutoFit/>
          </a:bodyPr>
          <a:lstStyle/>
          <a:p>
            <a:pPr algn="just"/>
            <a:r>
              <a:rPr lang="es-ES" sz="1400" dirty="0" smtClean="0">
                <a:solidFill>
                  <a:prstClr val="black"/>
                </a:solidFill>
              </a:rPr>
              <a:t>Dr. </a:t>
            </a:r>
            <a:r>
              <a:rPr lang="es-ES" sz="1400" dirty="0">
                <a:solidFill>
                  <a:prstClr val="black"/>
                </a:solidFill>
              </a:rPr>
              <a:t>Orlando Pablo de Cárdenas Sotelo (1923-2008), fundador del Instituto de Medicina del Deporte en Cuba, se destacó no solo por su trabajo en el campo de la Promoción de Salud sino por ser uno de los pocos estomatólogos dedicados a la relación directa del deporte con la E</a:t>
            </a:r>
            <a:r>
              <a:rPr lang="es-ES" sz="1400" dirty="0" smtClean="0">
                <a:solidFill>
                  <a:prstClr val="black"/>
                </a:solidFill>
              </a:rPr>
              <a:t>stomatología</a:t>
            </a:r>
            <a:endParaRPr lang="es-ES" sz="1400" dirty="0">
              <a:solidFill>
                <a:prstClr val="black"/>
              </a:solidFill>
            </a:endParaRPr>
          </a:p>
        </p:txBody>
      </p:sp>
    </p:spTree>
    <p:extLst>
      <p:ext uri="{BB962C8B-B14F-4D97-AF65-F5344CB8AC3E}">
        <p14:creationId xmlns:p14="http://schemas.microsoft.com/office/powerpoint/2010/main" val="3895167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28600"/>
            <a:ext cx="7886700" cy="1325563"/>
          </a:xfrm>
        </p:spPr>
        <p:txBody>
          <a:bodyPr/>
          <a:lstStyle/>
          <a:p>
            <a:pPr algn="ctr"/>
            <a:r>
              <a:rPr lang="es-EC" dirty="0" smtClean="0"/>
              <a:t>Niveles de prevención</a:t>
            </a:r>
            <a:endParaRPr lang="es-EC" dirty="0"/>
          </a:p>
        </p:txBody>
      </p:sp>
      <p:graphicFrame>
        <p:nvGraphicFramePr>
          <p:cNvPr id="10" name="9 Marcador de contenido"/>
          <p:cNvGraphicFramePr>
            <a:graphicFrameLocks noGrp="1"/>
          </p:cNvGraphicFramePr>
          <p:nvPr>
            <p:ph idx="1"/>
            <p:extLst>
              <p:ext uri="{D42A27DB-BD31-4B8C-83A1-F6EECF244321}">
                <p14:modId xmlns:p14="http://schemas.microsoft.com/office/powerpoint/2010/main" val="2320751270"/>
              </p:ext>
            </p:extLst>
          </p:nvPr>
        </p:nvGraphicFramePr>
        <p:xfrm>
          <a:off x="304800" y="1295400"/>
          <a:ext cx="8839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7440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618565"/>
            <a:ext cx="7886700" cy="1325563"/>
          </a:xfrm>
        </p:spPr>
        <p:txBody>
          <a:bodyPr/>
          <a:lstStyle/>
          <a:p>
            <a:pPr algn="ctr"/>
            <a:r>
              <a:rPr lang="es-EC" dirty="0"/>
              <a:t>Organizaciones deportivas</a:t>
            </a:r>
            <a:br>
              <a:rPr lang="es-EC" dirty="0"/>
            </a:br>
            <a:endParaRPr lang="es-EC" dirty="0"/>
          </a:p>
        </p:txBody>
      </p:sp>
      <p:sp>
        <p:nvSpPr>
          <p:cNvPr id="3" name="2 Marcador de contenido"/>
          <p:cNvSpPr>
            <a:spLocks noGrp="1"/>
          </p:cNvSpPr>
          <p:nvPr>
            <p:ph idx="1"/>
          </p:nvPr>
        </p:nvSpPr>
        <p:spPr>
          <a:xfrm>
            <a:off x="381000" y="1825625"/>
            <a:ext cx="8382000" cy="4351338"/>
          </a:xfrm>
        </p:spPr>
        <p:txBody>
          <a:bodyPr>
            <a:normAutofit/>
          </a:bodyPr>
          <a:lstStyle/>
          <a:p>
            <a:pPr lvl="0" algn="just"/>
            <a:r>
              <a:rPr lang="es-EC" dirty="0" smtClean="0"/>
              <a:t>Relación </a:t>
            </a:r>
            <a:r>
              <a:rPr lang="es-EC" dirty="0"/>
              <a:t>entre salud bucodental y salud </a:t>
            </a:r>
            <a:r>
              <a:rPr lang="es-EC" dirty="0" smtClean="0"/>
              <a:t>general</a:t>
            </a:r>
            <a:endParaRPr lang="es-EC" dirty="0"/>
          </a:p>
          <a:p>
            <a:pPr lvl="0" algn="just"/>
            <a:r>
              <a:rPr lang="es-EC" dirty="0" smtClean="0"/>
              <a:t>Importancia </a:t>
            </a:r>
            <a:r>
              <a:rPr lang="es-EC" dirty="0"/>
              <a:t>de una buena salud bucodental para mantener la salud general y el bienestar de los </a:t>
            </a:r>
            <a:r>
              <a:rPr lang="es-EC" dirty="0" smtClean="0"/>
              <a:t>deportistas</a:t>
            </a:r>
          </a:p>
          <a:p>
            <a:pPr lvl="0" algn="just"/>
            <a:r>
              <a:rPr lang="es-EC" dirty="0" smtClean="0"/>
              <a:t>Hábitos saludables (higiene </a:t>
            </a:r>
            <a:r>
              <a:rPr lang="es-EC" dirty="0"/>
              <a:t>bucodental, </a:t>
            </a:r>
            <a:r>
              <a:rPr lang="es-EC" dirty="0" smtClean="0"/>
              <a:t> </a:t>
            </a:r>
            <a:r>
              <a:rPr lang="es-EC" dirty="0"/>
              <a:t>alimentación, </a:t>
            </a:r>
            <a:r>
              <a:rPr lang="es-EC" dirty="0" smtClean="0"/>
              <a:t>hidratación</a:t>
            </a:r>
            <a:r>
              <a:rPr lang="es-EC" dirty="0"/>
              <a:t>, </a:t>
            </a:r>
            <a:r>
              <a:rPr lang="es-EC" dirty="0" smtClean="0"/>
              <a:t>revisiones </a:t>
            </a:r>
            <a:r>
              <a:rPr lang="es-EC" dirty="0"/>
              <a:t>dentales </a:t>
            </a:r>
            <a:r>
              <a:rPr lang="es-EC" dirty="0" smtClean="0"/>
              <a:t>y </a:t>
            </a:r>
            <a:r>
              <a:rPr lang="es-EC" dirty="0"/>
              <a:t>la prevención de comportamientos que provoquen </a:t>
            </a:r>
            <a:r>
              <a:rPr lang="es-EC" dirty="0" smtClean="0"/>
              <a:t>lesiones</a:t>
            </a:r>
            <a:r>
              <a:rPr lang="es-EC" dirty="0"/>
              <a:t>)</a:t>
            </a:r>
          </a:p>
          <a:p>
            <a:endParaRPr lang="es-EC"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8178"/>
            <a:ext cx="13716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1114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a:t>Organizaciones deportivas</a:t>
            </a:r>
          </a:p>
        </p:txBody>
      </p:sp>
      <p:sp>
        <p:nvSpPr>
          <p:cNvPr id="3" name="2 Marcador de contenido"/>
          <p:cNvSpPr>
            <a:spLocks noGrp="1"/>
          </p:cNvSpPr>
          <p:nvPr>
            <p:ph idx="1"/>
          </p:nvPr>
        </p:nvSpPr>
        <p:spPr>
          <a:xfrm>
            <a:off x="228600" y="1825625"/>
            <a:ext cx="8686800" cy="4351338"/>
          </a:xfrm>
        </p:spPr>
        <p:txBody>
          <a:bodyPr>
            <a:normAutofit/>
          </a:bodyPr>
          <a:lstStyle/>
          <a:p>
            <a:pPr lvl="0" algn="just"/>
            <a:r>
              <a:rPr lang="es-EC" dirty="0" smtClean="0"/>
              <a:t>Colaboración para </a:t>
            </a:r>
            <a:r>
              <a:rPr lang="es-EC" dirty="0"/>
              <a:t>la prevención, la investigación, el control </a:t>
            </a:r>
            <a:r>
              <a:rPr lang="es-EC" dirty="0" smtClean="0"/>
              <a:t>de </a:t>
            </a:r>
            <a:r>
              <a:rPr lang="es-EC" dirty="0"/>
              <a:t>la salud bucodental y </a:t>
            </a:r>
            <a:r>
              <a:rPr lang="es-EC" dirty="0" smtClean="0"/>
              <a:t>apoyar </a:t>
            </a:r>
            <a:r>
              <a:rPr lang="es-EC" dirty="0"/>
              <a:t>la educación en el campo del deporte y la </a:t>
            </a:r>
            <a:r>
              <a:rPr lang="es-EC" dirty="0" smtClean="0"/>
              <a:t>estomatología</a:t>
            </a:r>
          </a:p>
          <a:p>
            <a:pPr lvl="0" algn="just"/>
            <a:r>
              <a:rPr lang="es-EC" dirty="0" smtClean="0"/>
              <a:t>Estimular </a:t>
            </a:r>
            <a:r>
              <a:rPr lang="es-EC" dirty="0"/>
              <a:t>la interacción entre el personal médico de estas organizaciones y los </a:t>
            </a:r>
            <a:r>
              <a:rPr lang="es-EC" dirty="0" smtClean="0"/>
              <a:t>estomatólogos</a:t>
            </a:r>
          </a:p>
          <a:p>
            <a:pPr lvl="0" algn="just"/>
            <a:r>
              <a:rPr lang="es-EC" dirty="0" smtClean="0"/>
              <a:t>Estrategias para </a:t>
            </a:r>
            <a:r>
              <a:rPr lang="es-EC" dirty="0"/>
              <a:t>promover la integración de la estomatología deportiva en la medicina </a:t>
            </a:r>
            <a:r>
              <a:rPr lang="es-EC" dirty="0" smtClean="0"/>
              <a:t>deportiva</a:t>
            </a:r>
            <a:endParaRPr lang="es-EC" dirty="0"/>
          </a:p>
          <a:p>
            <a:endParaRPr lang="es-EC"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81766"/>
            <a:ext cx="13716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556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a:t> Estomatólogos y médicos</a:t>
            </a:r>
          </a:p>
        </p:txBody>
      </p:sp>
      <p:sp>
        <p:nvSpPr>
          <p:cNvPr id="3" name="2 Marcador de contenido"/>
          <p:cNvSpPr>
            <a:spLocks noGrp="1"/>
          </p:cNvSpPr>
          <p:nvPr>
            <p:ph idx="1"/>
          </p:nvPr>
        </p:nvSpPr>
        <p:spPr>
          <a:xfrm>
            <a:off x="228600" y="1825625"/>
            <a:ext cx="8686800" cy="4351338"/>
          </a:xfrm>
        </p:spPr>
        <p:txBody>
          <a:bodyPr>
            <a:normAutofit/>
          </a:bodyPr>
          <a:lstStyle/>
          <a:p>
            <a:pPr lvl="0" algn="just"/>
            <a:r>
              <a:rPr lang="es-EC" dirty="0"/>
              <a:t>T</a:t>
            </a:r>
            <a:r>
              <a:rPr lang="es-EC" dirty="0" smtClean="0"/>
              <a:t>ipo </a:t>
            </a:r>
            <a:r>
              <a:rPr lang="es-EC" dirty="0"/>
              <a:t>de deporte que practican sus pacientes y </a:t>
            </a:r>
            <a:r>
              <a:rPr lang="es-EC" dirty="0" smtClean="0"/>
              <a:t> frecuencia</a:t>
            </a:r>
            <a:endParaRPr lang="es-EC" dirty="0"/>
          </a:p>
          <a:p>
            <a:pPr lvl="0" algn="just"/>
            <a:r>
              <a:rPr lang="es-EC" dirty="0" smtClean="0"/>
              <a:t>Importancia </a:t>
            </a:r>
            <a:r>
              <a:rPr lang="es-EC" dirty="0"/>
              <a:t>de una buena salud bucodental para tener un rendimiento </a:t>
            </a:r>
            <a:r>
              <a:rPr lang="es-EC" dirty="0" smtClean="0"/>
              <a:t>óptimo</a:t>
            </a:r>
          </a:p>
          <a:p>
            <a:pPr lvl="0" algn="just"/>
            <a:r>
              <a:rPr lang="es-EC" dirty="0" smtClean="0"/>
              <a:t>Colaborar </a:t>
            </a:r>
            <a:r>
              <a:rPr lang="es-EC" dirty="0"/>
              <a:t>en la gestión de la salud del </a:t>
            </a:r>
            <a:r>
              <a:rPr lang="es-EC" dirty="0" smtClean="0"/>
              <a:t>deportista </a:t>
            </a:r>
            <a:endParaRPr lang="es-EC" dirty="0"/>
          </a:p>
          <a:p>
            <a:pPr lvl="0" algn="just"/>
            <a:r>
              <a:rPr lang="es-EC" dirty="0"/>
              <a:t>Incluir la salud bucodental como parte de la revisión general de la salud del deportista y garantizar que </a:t>
            </a:r>
            <a:r>
              <a:rPr lang="es-EC" dirty="0" smtClean="0"/>
              <a:t>reciban </a:t>
            </a:r>
            <a:r>
              <a:rPr lang="es-EC" dirty="0"/>
              <a:t>la atención estomatológica </a:t>
            </a:r>
            <a:r>
              <a:rPr lang="es-EC" dirty="0" smtClean="0"/>
              <a:t>adecuada</a:t>
            </a:r>
            <a:endParaRPr lang="es-EC" dirty="0"/>
          </a:p>
          <a:p>
            <a:endParaRPr lang="es-EC"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08475"/>
            <a:ext cx="13716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32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C" dirty="0"/>
              <a:t> E</a:t>
            </a:r>
            <a:r>
              <a:rPr lang="es-EC" dirty="0" smtClean="0"/>
              <a:t>stomatólogos </a:t>
            </a:r>
            <a:r>
              <a:rPr lang="es-EC" dirty="0"/>
              <a:t>y </a:t>
            </a:r>
            <a:r>
              <a:rPr lang="es-EC" dirty="0" smtClean="0"/>
              <a:t>médicos </a:t>
            </a:r>
            <a:endParaRPr lang="es-EC" dirty="0"/>
          </a:p>
        </p:txBody>
      </p:sp>
      <p:sp>
        <p:nvSpPr>
          <p:cNvPr id="3" name="2 Marcador de contenido"/>
          <p:cNvSpPr>
            <a:spLocks noGrp="1"/>
          </p:cNvSpPr>
          <p:nvPr>
            <p:ph idx="1"/>
          </p:nvPr>
        </p:nvSpPr>
        <p:spPr>
          <a:xfrm>
            <a:off x="228600" y="1825625"/>
            <a:ext cx="8686800" cy="4351338"/>
          </a:xfrm>
        </p:spPr>
        <p:txBody>
          <a:bodyPr>
            <a:normAutofit/>
          </a:bodyPr>
          <a:lstStyle/>
          <a:p>
            <a:pPr lvl="0" algn="just"/>
            <a:r>
              <a:rPr lang="es-EC" dirty="0"/>
              <a:t>Aconsejar </a:t>
            </a:r>
            <a:r>
              <a:rPr lang="es-EC" dirty="0" smtClean="0"/>
              <a:t>a </a:t>
            </a:r>
            <a:r>
              <a:rPr lang="es-EC" dirty="0"/>
              <a:t>los deportistas </a:t>
            </a:r>
            <a:r>
              <a:rPr lang="es-EC" dirty="0" smtClean="0"/>
              <a:t>sobre la </a:t>
            </a:r>
            <a:r>
              <a:rPr lang="es-EC" dirty="0"/>
              <a:t>higiene bucodental y medidas preventivas, </a:t>
            </a:r>
            <a:r>
              <a:rPr lang="es-EC" dirty="0" smtClean="0"/>
              <a:t>beneficios </a:t>
            </a:r>
            <a:r>
              <a:rPr lang="es-EC" dirty="0"/>
              <a:t>de </a:t>
            </a:r>
            <a:r>
              <a:rPr lang="es-EC" dirty="0" smtClean="0"/>
              <a:t>una </a:t>
            </a:r>
            <a:r>
              <a:rPr lang="es-EC" dirty="0"/>
              <a:t>alimentación </a:t>
            </a:r>
            <a:r>
              <a:rPr lang="es-EC" dirty="0" smtClean="0"/>
              <a:t>equilibrada</a:t>
            </a:r>
            <a:r>
              <a:rPr lang="es-EC" dirty="0"/>
              <a:t>, </a:t>
            </a:r>
            <a:r>
              <a:rPr lang="es-EC" dirty="0" smtClean="0"/>
              <a:t> </a:t>
            </a:r>
            <a:r>
              <a:rPr lang="es-EC" dirty="0"/>
              <a:t>acidez de las bebidas </a:t>
            </a:r>
            <a:r>
              <a:rPr lang="es-EC" dirty="0" smtClean="0"/>
              <a:t>isotónicas, una </a:t>
            </a:r>
            <a:r>
              <a:rPr lang="es-EC" dirty="0"/>
              <a:t>buena </a:t>
            </a:r>
            <a:r>
              <a:rPr lang="es-EC" dirty="0" smtClean="0"/>
              <a:t>nutrición e hidratación adecuadas, uso </a:t>
            </a:r>
            <a:r>
              <a:rPr lang="es-EC" dirty="0"/>
              <a:t>de protectores </a:t>
            </a:r>
            <a:r>
              <a:rPr lang="es-EC" dirty="0" smtClean="0"/>
              <a:t>bucales y daños </a:t>
            </a:r>
            <a:r>
              <a:rPr lang="es-EC" dirty="0"/>
              <a:t>por el consumo de alcohol y </a:t>
            </a:r>
            <a:r>
              <a:rPr lang="es-EC" dirty="0" smtClean="0"/>
              <a:t>tabaco</a:t>
            </a:r>
            <a:endParaRPr lang="es-EC" dirty="0"/>
          </a:p>
          <a:p>
            <a:pPr lvl="0" algn="just"/>
            <a:r>
              <a:rPr lang="es-EC" dirty="0"/>
              <a:t>Actualizar </a:t>
            </a:r>
            <a:r>
              <a:rPr lang="es-EC" dirty="0" smtClean="0"/>
              <a:t>conocimientos </a:t>
            </a:r>
            <a:r>
              <a:rPr lang="es-EC" dirty="0"/>
              <a:t>sobre el metabolismo de los medicamentos </a:t>
            </a:r>
            <a:r>
              <a:rPr lang="es-EC" dirty="0" smtClean="0"/>
              <a:t>y </a:t>
            </a:r>
            <a:r>
              <a:rPr lang="es-EC" dirty="0"/>
              <a:t>las posibles interacciones </a:t>
            </a:r>
            <a:r>
              <a:rPr lang="es-EC" dirty="0" smtClean="0"/>
              <a:t>(Agencia  </a:t>
            </a:r>
            <a:r>
              <a:rPr lang="es-EC" dirty="0"/>
              <a:t>Mundial </a:t>
            </a:r>
            <a:r>
              <a:rPr lang="es-EC" dirty="0" smtClean="0"/>
              <a:t>Antidopaje)  </a:t>
            </a:r>
            <a:endParaRPr lang="es-EC" dirty="0"/>
          </a:p>
          <a:p>
            <a:pPr algn="just"/>
            <a:endParaRPr lang="es-EC"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05288"/>
            <a:ext cx="13716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32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753</Words>
  <Application>Microsoft Office PowerPoint</Application>
  <PresentationFormat>Presentación en pantalla (4:3)</PresentationFormat>
  <Paragraphs>55</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 Prevención de las afecciones bucodentales desde el contexto deportivo </vt:lpstr>
      <vt:lpstr>Temas</vt:lpstr>
      <vt:lpstr>Objetivo</vt:lpstr>
      <vt:lpstr>Estomatología deportiva</vt:lpstr>
      <vt:lpstr>Niveles de prevención</vt:lpstr>
      <vt:lpstr>Organizaciones deportivas </vt:lpstr>
      <vt:lpstr>Organizaciones deportivas</vt:lpstr>
      <vt:lpstr> Estomatólogos y médicos</vt:lpstr>
      <vt:lpstr> Estomatólogos y médicos </vt:lpstr>
      <vt:lpstr>Deportistas</vt:lpstr>
      <vt:lpstr>Conclusiones</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 Gloria</dc:creator>
  <cp:lastModifiedBy>USER</cp:lastModifiedBy>
  <cp:revision>56</cp:revision>
  <dcterms:created xsi:type="dcterms:W3CDTF">2021-05-11T19:34:07Z</dcterms:created>
  <dcterms:modified xsi:type="dcterms:W3CDTF">2009-11-06T16:48:52Z</dcterms:modified>
</cp:coreProperties>
</file>